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Syne" panose="020B0604020202020204" charset="0"/>
      <p:regular r:id="rId14"/>
    </p:embeddedFont>
    <p:embeddedFont>
      <p:font typeface="Syne Extra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779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148"/>
          </a:xfrm>
          <a:prstGeom prst="rect">
            <a:avLst/>
          </a:prstGeom>
        </p:spPr>
      </p:pic>
      <p:sp>
        <p:nvSpPr>
          <p:cNvPr id="3" name="Text 0"/>
          <p:cNvSpPr/>
          <p:nvPr/>
        </p:nvSpPr>
        <p:spPr>
          <a:xfrm>
            <a:off x="6256734" y="605195"/>
            <a:ext cx="7603331" cy="1238012"/>
          </a:xfrm>
          <a:prstGeom prst="rect">
            <a:avLst/>
          </a:prstGeom>
          <a:noFill/>
          <a:ln/>
        </p:spPr>
        <p:txBody>
          <a:bodyPr wrap="square" lIns="0" tIns="0" rIns="0" bIns="0" rtlCol="0" anchor="t"/>
          <a:lstStyle/>
          <a:p>
            <a:pPr marL="0" indent="0" algn="l">
              <a:lnSpc>
                <a:spcPts val="3200"/>
              </a:lnSpc>
              <a:buNone/>
            </a:pPr>
            <a:r>
              <a:rPr lang="en-US" sz="2550" b="1" dirty="0">
                <a:solidFill>
                  <a:srgbClr val="F0F4F1"/>
                </a:solidFill>
                <a:latin typeface="Syne Extra Bold" pitchFamily="34" charset="0"/>
                <a:ea typeface="Syne Extra Bold" pitchFamily="34" charset="-122"/>
                <a:cs typeface="Syne Extra Bold" pitchFamily="34" charset="-120"/>
              </a:rPr>
              <a:t>AI Cyber Threat Detection: Protecting Against Evolving Threats</a:t>
            </a:r>
            <a:endParaRPr lang="en-US" sz="2550" dirty="0"/>
          </a:p>
        </p:txBody>
      </p:sp>
      <p:sp>
        <p:nvSpPr>
          <p:cNvPr id="4" name="Text 1"/>
          <p:cNvSpPr/>
          <p:nvPr/>
        </p:nvSpPr>
        <p:spPr>
          <a:xfrm>
            <a:off x="6256734" y="2090738"/>
            <a:ext cx="7603331" cy="1760696"/>
          </a:xfrm>
          <a:prstGeom prst="rect">
            <a:avLst/>
          </a:prstGeom>
          <a:noFill/>
          <a:ln/>
        </p:spPr>
        <p:txBody>
          <a:bodyPr wrap="square" lIns="0" tIns="0" rIns="0" bIns="0" rtlCol="0" anchor="t"/>
          <a:lstStyle/>
          <a:p>
            <a:pPr marL="0" indent="0" algn="l">
              <a:lnSpc>
                <a:spcPts val="3450"/>
              </a:lnSpc>
              <a:buNone/>
            </a:pPr>
            <a:r>
              <a:rPr lang="en-US" sz="2150" dirty="0">
                <a:solidFill>
                  <a:srgbClr val="D7E5D8"/>
                </a:solidFill>
                <a:latin typeface="Syne" pitchFamily="34" charset="0"/>
                <a:ea typeface="Syne" pitchFamily="34" charset="-122"/>
                <a:cs typeface="Syne" pitchFamily="34" charset="-120"/>
              </a:rPr>
              <a:t>The cyber threat landscape is rapidly evolving. Traditional security systems are struggling to keep pace. AI-driven solutions offer enhanced detection capabilities. This presentation explores AI's role in modern cybersecurity.</a:t>
            </a:r>
            <a:endParaRPr lang="en-US" sz="2150" dirty="0"/>
          </a:p>
        </p:txBody>
      </p:sp>
      <p:sp>
        <p:nvSpPr>
          <p:cNvPr id="5" name="Text 2"/>
          <p:cNvSpPr/>
          <p:nvPr/>
        </p:nvSpPr>
        <p:spPr>
          <a:xfrm>
            <a:off x="6256734" y="4098965"/>
            <a:ext cx="7603331" cy="440174"/>
          </a:xfrm>
          <a:prstGeom prst="rect">
            <a:avLst/>
          </a:prstGeom>
          <a:noFill/>
          <a:ln/>
        </p:spPr>
        <p:txBody>
          <a:bodyPr wrap="none" lIns="0" tIns="0" rIns="0" bIns="0" rtlCol="0" anchor="t"/>
          <a:lstStyle/>
          <a:p>
            <a:pPr marL="0" indent="0" algn="l">
              <a:lnSpc>
                <a:spcPts val="3450"/>
              </a:lnSpc>
              <a:buNone/>
            </a:pPr>
            <a:endParaRPr lang="en-US" sz="2150" dirty="0"/>
          </a:p>
        </p:txBody>
      </p:sp>
      <p:sp>
        <p:nvSpPr>
          <p:cNvPr id="6" name="Text 3"/>
          <p:cNvSpPr/>
          <p:nvPr/>
        </p:nvSpPr>
        <p:spPr>
          <a:xfrm>
            <a:off x="6256734" y="4786670"/>
            <a:ext cx="7603331" cy="352187"/>
          </a:xfrm>
          <a:prstGeom prst="rect">
            <a:avLst/>
          </a:prstGeom>
          <a:noFill/>
          <a:ln/>
        </p:spPr>
        <p:txBody>
          <a:bodyPr wrap="none" lIns="0" tIns="0" rIns="0" bIns="0" rtlCol="0" anchor="t"/>
          <a:lstStyle/>
          <a:p>
            <a:pPr marL="0" indent="0" algn="l">
              <a:lnSpc>
                <a:spcPts val="2750"/>
              </a:lnSpc>
              <a:buNone/>
            </a:pPr>
            <a:r>
              <a:rPr lang="en-US" sz="1700" dirty="0">
                <a:solidFill>
                  <a:srgbClr val="D7E5D8"/>
                </a:solidFill>
                <a:latin typeface="Syne" pitchFamily="34" charset="0"/>
                <a:ea typeface="Syne" pitchFamily="34" charset="-122"/>
                <a:cs typeface="Syne" pitchFamily="34" charset="-120"/>
              </a:rPr>
              <a:t>A Presentation by:</a:t>
            </a:r>
            <a:endParaRPr lang="en-US" sz="1700" dirty="0"/>
          </a:p>
        </p:txBody>
      </p:sp>
      <p:sp>
        <p:nvSpPr>
          <p:cNvPr id="7" name="Text 4"/>
          <p:cNvSpPr/>
          <p:nvPr/>
        </p:nvSpPr>
        <p:spPr>
          <a:xfrm>
            <a:off x="6256734" y="5386388"/>
            <a:ext cx="7603331" cy="352187"/>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D7E5D8"/>
                </a:solidFill>
                <a:latin typeface="Syne" pitchFamily="34" charset="0"/>
                <a:ea typeface="Syne" pitchFamily="34" charset="-122"/>
                <a:cs typeface="Syne" pitchFamily="34" charset="-120"/>
              </a:rPr>
              <a:t>Aryan Pillai - 24BCE5492</a:t>
            </a:r>
            <a:endParaRPr lang="en-US" sz="1700" dirty="0"/>
          </a:p>
        </p:txBody>
      </p:sp>
      <p:sp>
        <p:nvSpPr>
          <p:cNvPr id="8" name="Text 5"/>
          <p:cNvSpPr/>
          <p:nvPr/>
        </p:nvSpPr>
        <p:spPr>
          <a:xfrm>
            <a:off x="6256734" y="5815608"/>
            <a:ext cx="7603331" cy="352187"/>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D7E5D8"/>
                </a:solidFill>
                <a:latin typeface="Syne" pitchFamily="34" charset="0"/>
                <a:ea typeface="Syne" pitchFamily="34" charset="-122"/>
                <a:cs typeface="Syne" pitchFamily="34" charset="-120"/>
              </a:rPr>
              <a:t>Sravan Kowsik Gonuguntla - 23BRS1383</a:t>
            </a:r>
            <a:endParaRPr lang="en-US" sz="1700" dirty="0"/>
          </a:p>
        </p:txBody>
      </p:sp>
      <p:sp>
        <p:nvSpPr>
          <p:cNvPr id="9" name="Text 6"/>
          <p:cNvSpPr/>
          <p:nvPr/>
        </p:nvSpPr>
        <p:spPr>
          <a:xfrm>
            <a:off x="6256734" y="6244828"/>
            <a:ext cx="7603331" cy="352187"/>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D7E5D8"/>
                </a:solidFill>
                <a:latin typeface="Syne" pitchFamily="34" charset="0"/>
                <a:ea typeface="Syne" pitchFamily="34" charset="-122"/>
                <a:cs typeface="Syne" pitchFamily="34" charset="-120"/>
              </a:rPr>
              <a:t>Shreeja Karajagi - 24BRS1349</a:t>
            </a:r>
            <a:endParaRPr lang="en-US" sz="1700" dirty="0"/>
          </a:p>
        </p:txBody>
      </p:sp>
      <p:sp>
        <p:nvSpPr>
          <p:cNvPr id="10" name="Text 7"/>
          <p:cNvSpPr/>
          <p:nvPr/>
        </p:nvSpPr>
        <p:spPr>
          <a:xfrm>
            <a:off x="6256734" y="6674048"/>
            <a:ext cx="7603331" cy="352187"/>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D7E5D8"/>
                </a:solidFill>
                <a:latin typeface="Syne" pitchFamily="34" charset="0"/>
                <a:ea typeface="Syne" pitchFamily="34" charset="-122"/>
                <a:cs typeface="Syne" pitchFamily="34" charset="-120"/>
              </a:rPr>
              <a:t>Vishnu Managoli - 23BAI1437</a:t>
            </a:r>
            <a:endParaRPr lang="en-US" sz="1700" dirty="0"/>
          </a:p>
        </p:txBody>
      </p:sp>
      <p:sp>
        <p:nvSpPr>
          <p:cNvPr id="11" name="Text 8"/>
          <p:cNvSpPr/>
          <p:nvPr/>
        </p:nvSpPr>
        <p:spPr>
          <a:xfrm>
            <a:off x="6256734" y="7273766"/>
            <a:ext cx="7603331" cy="352187"/>
          </a:xfrm>
          <a:prstGeom prst="rect">
            <a:avLst/>
          </a:prstGeom>
          <a:noFill/>
          <a:ln/>
        </p:spPr>
        <p:txBody>
          <a:bodyPr wrap="none" lIns="0" tIns="0" rIns="0" bIns="0" rtlCol="0" anchor="t"/>
          <a:lstStyle/>
          <a:p>
            <a:pPr marL="0" indent="0" algn="l">
              <a:lnSpc>
                <a:spcPts val="2750"/>
              </a:lnSpc>
              <a:buNone/>
            </a:pP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33788"/>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Visualization and User Interface (PyQt5)</a:t>
            </a:r>
            <a:endParaRPr lang="en-US" sz="4450" dirty="0"/>
          </a:p>
        </p:txBody>
      </p:sp>
      <p:sp>
        <p:nvSpPr>
          <p:cNvPr id="4" name="Shape 1"/>
          <p:cNvSpPr/>
          <p:nvPr/>
        </p:nvSpPr>
        <p:spPr>
          <a:xfrm>
            <a:off x="793790" y="5391507"/>
            <a:ext cx="4196358" cy="2039422"/>
          </a:xfrm>
          <a:prstGeom prst="roundRect">
            <a:avLst>
              <a:gd name="adj" fmla="val 4671"/>
            </a:avLst>
          </a:prstGeom>
          <a:solidFill>
            <a:srgbClr val="547808"/>
          </a:solidFill>
          <a:ln w="7620">
            <a:solidFill>
              <a:srgbClr val="6D9121"/>
            </a:solidFill>
            <a:prstDash val="solid"/>
          </a:ln>
        </p:spPr>
      </p:sp>
      <p:sp>
        <p:nvSpPr>
          <p:cNvPr id="5" name="Text 2"/>
          <p:cNvSpPr/>
          <p:nvPr/>
        </p:nvSpPr>
        <p:spPr>
          <a:xfrm>
            <a:off x="1028224" y="562594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Syne Extra Bold" pitchFamily="34" charset="0"/>
                <a:ea typeface="Syne Extra Bold" pitchFamily="34" charset="-122"/>
                <a:cs typeface="Syne Extra Bold" pitchFamily="34" charset="-120"/>
              </a:rPr>
              <a:t>GUI</a:t>
            </a:r>
            <a:endParaRPr lang="en-US" sz="2200" dirty="0"/>
          </a:p>
        </p:txBody>
      </p:sp>
      <p:sp>
        <p:nvSpPr>
          <p:cNvPr id="6" name="Text 3"/>
          <p:cNvSpPr/>
          <p:nvPr/>
        </p:nvSpPr>
        <p:spPr>
          <a:xfrm>
            <a:off x="1028224" y="6116360"/>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Syne" pitchFamily="34" charset="0"/>
                <a:ea typeface="Syne" pitchFamily="34" charset="-122"/>
                <a:cs typeface="Syne" pitchFamily="34" charset="-120"/>
              </a:rPr>
              <a:t>Build a GUI for visualizing threat data with PyQt5.</a:t>
            </a:r>
            <a:endParaRPr lang="en-US" sz="1750" dirty="0"/>
          </a:p>
        </p:txBody>
      </p:sp>
      <p:sp>
        <p:nvSpPr>
          <p:cNvPr id="7" name="Shape 4"/>
          <p:cNvSpPr/>
          <p:nvPr/>
        </p:nvSpPr>
        <p:spPr>
          <a:xfrm>
            <a:off x="5216962" y="5391507"/>
            <a:ext cx="4196358" cy="2039422"/>
          </a:xfrm>
          <a:prstGeom prst="roundRect">
            <a:avLst>
              <a:gd name="adj" fmla="val 4671"/>
            </a:avLst>
          </a:prstGeom>
          <a:solidFill>
            <a:srgbClr val="547808"/>
          </a:solidFill>
          <a:ln w="7620">
            <a:solidFill>
              <a:srgbClr val="6D9121"/>
            </a:solidFill>
            <a:prstDash val="solid"/>
          </a:ln>
        </p:spPr>
      </p:sp>
      <p:sp>
        <p:nvSpPr>
          <p:cNvPr id="8" name="Text 5"/>
          <p:cNvSpPr/>
          <p:nvPr/>
        </p:nvSpPr>
        <p:spPr>
          <a:xfrm>
            <a:off x="5451396" y="562594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Syne Extra Bold" pitchFamily="34" charset="0"/>
                <a:ea typeface="Syne Extra Bold" pitchFamily="34" charset="-122"/>
                <a:cs typeface="Syne Extra Bold" pitchFamily="34" charset="-120"/>
              </a:rPr>
              <a:t>Embedding</a:t>
            </a:r>
            <a:endParaRPr lang="en-US" sz="2200" dirty="0"/>
          </a:p>
        </p:txBody>
      </p:sp>
      <p:sp>
        <p:nvSpPr>
          <p:cNvPr id="9" name="Text 6"/>
          <p:cNvSpPr/>
          <p:nvPr/>
        </p:nvSpPr>
        <p:spPr>
          <a:xfrm>
            <a:off x="5451396" y="6116360"/>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Syne" pitchFamily="34" charset="0"/>
                <a:ea typeface="Syne" pitchFamily="34" charset="-122"/>
                <a:cs typeface="Syne" pitchFamily="34" charset="-120"/>
              </a:rPr>
              <a:t>Embed visualizations within the GUI using Matplotlib.</a:t>
            </a:r>
            <a:endParaRPr lang="en-US" sz="1750" dirty="0"/>
          </a:p>
        </p:txBody>
      </p:sp>
      <p:sp>
        <p:nvSpPr>
          <p:cNvPr id="10" name="Shape 7"/>
          <p:cNvSpPr/>
          <p:nvPr/>
        </p:nvSpPr>
        <p:spPr>
          <a:xfrm>
            <a:off x="9640133" y="5391507"/>
            <a:ext cx="4196358" cy="2039422"/>
          </a:xfrm>
          <a:prstGeom prst="roundRect">
            <a:avLst>
              <a:gd name="adj" fmla="val 4671"/>
            </a:avLst>
          </a:prstGeom>
          <a:solidFill>
            <a:srgbClr val="547808"/>
          </a:solidFill>
          <a:ln w="7620">
            <a:solidFill>
              <a:srgbClr val="6D9121"/>
            </a:solidFill>
            <a:prstDash val="solid"/>
          </a:ln>
        </p:spPr>
      </p:sp>
      <p:sp>
        <p:nvSpPr>
          <p:cNvPr id="11" name="Text 8"/>
          <p:cNvSpPr/>
          <p:nvPr/>
        </p:nvSpPr>
        <p:spPr>
          <a:xfrm>
            <a:off x="9874568" y="5625941"/>
            <a:ext cx="3727490" cy="708660"/>
          </a:xfrm>
          <a:prstGeom prst="rect">
            <a:avLst/>
          </a:prstGeom>
          <a:noFill/>
          <a:ln/>
        </p:spPr>
        <p:txBody>
          <a:bodyPr wrap="square" lIns="0" tIns="0" rIns="0" bIns="0" rtlCol="0" anchor="t"/>
          <a:lstStyle/>
          <a:p>
            <a:pPr marL="0" indent="0" algn="l">
              <a:lnSpc>
                <a:spcPts val="2750"/>
              </a:lnSpc>
              <a:buNone/>
            </a:pPr>
            <a:r>
              <a:rPr lang="en-US" sz="2200" b="1" dirty="0">
                <a:solidFill>
                  <a:srgbClr val="FFFFFF"/>
                </a:solidFill>
                <a:latin typeface="Syne Extra Bold" pitchFamily="34" charset="0"/>
                <a:ea typeface="Syne Extra Bold" pitchFamily="34" charset="-122"/>
                <a:cs typeface="Syne Extra Bold" pitchFamily="34" charset="-120"/>
              </a:rPr>
              <a:t>Customizable Dashboards</a:t>
            </a:r>
            <a:endParaRPr lang="en-US" sz="2200" dirty="0"/>
          </a:p>
        </p:txBody>
      </p:sp>
      <p:sp>
        <p:nvSpPr>
          <p:cNvPr id="12" name="Text 9"/>
          <p:cNvSpPr/>
          <p:nvPr/>
        </p:nvSpPr>
        <p:spPr>
          <a:xfrm>
            <a:off x="9874568" y="6470690"/>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Syne" pitchFamily="34" charset="0"/>
                <a:ea typeface="Syne" pitchFamily="34" charset="-122"/>
                <a:cs typeface="Syne" pitchFamily="34" charset="-120"/>
              </a:rPr>
              <a:t>Create dashboards for monitoring key metrics.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9114" y="773668"/>
            <a:ext cx="7618571" cy="2724150"/>
          </a:xfrm>
          <a:prstGeom prst="rect">
            <a:avLst/>
          </a:prstGeom>
          <a:noFill/>
          <a:ln/>
        </p:spPr>
        <p:txBody>
          <a:bodyPr wrap="square" lIns="0" tIns="0" rIns="0" bIns="0" rtlCol="0" anchor="t"/>
          <a:lstStyle/>
          <a:p>
            <a:pPr marL="0" indent="0" algn="l">
              <a:lnSpc>
                <a:spcPts val="5350"/>
              </a:lnSpc>
              <a:buNone/>
            </a:pPr>
            <a:r>
              <a:rPr lang="en-US" sz="4250" b="1" dirty="0">
                <a:solidFill>
                  <a:srgbClr val="F0F4F1"/>
                </a:solidFill>
                <a:latin typeface="Syne Extra Bold" pitchFamily="34" charset="0"/>
                <a:ea typeface="Syne Extra Bold" pitchFamily="34" charset="-122"/>
                <a:cs typeface="Syne Extra Bold" pitchFamily="34" charset="-120"/>
              </a:rPr>
              <a:t>Conclusion: The Future of Cybersecurity is AI</a:t>
            </a:r>
            <a:endParaRPr lang="en-US" sz="4250" dirty="0"/>
          </a:p>
        </p:txBody>
      </p:sp>
      <p:sp>
        <p:nvSpPr>
          <p:cNvPr id="4" name="Shape 1"/>
          <p:cNvSpPr/>
          <p:nvPr/>
        </p:nvSpPr>
        <p:spPr>
          <a:xfrm>
            <a:off x="6249114" y="4069794"/>
            <a:ext cx="490299" cy="490299"/>
          </a:xfrm>
          <a:prstGeom prst="roundRect">
            <a:avLst>
              <a:gd name="adj" fmla="val 18670"/>
            </a:avLst>
          </a:prstGeom>
          <a:solidFill>
            <a:srgbClr val="547808"/>
          </a:solidFill>
          <a:ln w="7620">
            <a:solidFill>
              <a:srgbClr val="6D9121"/>
            </a:solidFill>
            <a:prstDash val="solid"/>
          </a:ln>
        </p:spPr>
      </p:sp>
      <p:pic>
        <p:nvPicPr>
          <p:cNvPr id="5" name="Image 1" descr="preencoded.png"/>
          <p:cNvPicPr>
            <a:picLocks noChangeAspect="1"/>
          </p:cNvPicPr>
          <p:nvPr/>
        </p:nvPicPr>
        <p:blipFill>
          <a:blip r:embed="rId4"/>
          <a:stretch>
            <a:fillRect/>
          </a:stretch>
        </p:blipFill>
        <p:spPr>
          <a:xfrm>
            <a:off x="6330851" y="4110633"/>
            <a:ext cx="326827" cy="408623"/>
          </a:xfrm>
          <a:prstGeom prst="rect">
            <a:avLst/>
          </a:prstGeom>
        </p:spPr>
      </p:pic>
      <p:sp>
        <p:nvSpPr>
          <p:cNvPr id="6" name="Text 2"/>
          <p:cNvSpPr/>
          <p:nvPr/>
        </p:nvSpPr>
        <p:spPr>
          <a:xfrm>
            <a:off x="6957298" y="4069794"/>
            <a:ext cx="2950845" cy="340519"/>
          </a:xfrm>
          <a:prstGeom prst="rect">
            <a:avLst/>
          </a:prstGeom>
          <a:noFill/>
          <a:ln/>
        </p:spPr>
        <p:txBody>
          <a:bodyPr wrap="none" lIns="0" tIns="0" rIns="0" bIns="0" rtlCol="0" anchor="t"/>
          <a:lstStyle/>
          <a:p>
            <a:pPr marL="0" indent="0" algn="l">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Improvement</a:t>
            </a:r>
            <a:endParaRPr lang="en-US" sz="2100" dirty="0"/>
          </a:p>
        </p:txBody>
      </p:sp>
      <p:sp>
        <p:nvSpPr>
          <p:cNvPr id="7" name="Text 3"/>
          <p:cNvSpPr/>
          <p:nvPr/>
        </p:nvSpPr>
        <p:spPr>
          <a:xfrm>
            <a:off x="6957298" y="4541044"/>
            <a:ext cx="6910387" cy="348734"/>
          </a:xfrm>
          <a:prstGeom prst="rect">
            <a:avLst/>
          </a:prstGeom>
          <a:noFill/>
          <a:ln/>
        </p:spPr>
        <p:txBody>
          <a:bodyPr wrap="none" lIns="0" tIns="0" rIns="0" bIns="0" rtlCol="0" anchor="t"/>
          <a:lstStyle/>
          <a:p>
            <a:pPr marL="0" indent="0" algn="l">
              <a:lnSpc>
                <a:spcPts val="2700"/>
              </a:lnSpc>
              <a:buNone/>
            </a:pPr>
            <a:r>
              <a:rPr lang="en-US" sz="1700" dirty="0">
                <a:solidFill>
                  <a:srgbClr val="D7E5D8"/>
                </a:solidFill>
                <a:latin typeface="Syne" pitchFamily="34" charset="0"/>
                <a:ea typeface="Syne" pitchFamily="34" charset="-122"/>
                <a:cs typeface="Syne" pitchFamily="34" charset="-120"/>
              </a:rPr>
              <a:t>AI-driven threat detection significantly improves on traditional methods.</a:t>
            </a:r>
            <a:endParaRPr lang="en-US" sz="1700" dirty="0"/>
          </a:p>
        </p:txBody>
      </p:sp>
      <p:sp>
        <p:nvSpPr>
          <p:cNvPr id="8" name="Shape 4"/>
          <p:cNvSpPr/>
          <p:nvPr/>
        </p:nvSpPr>
        <p:spPr>
          <a:xfrm>
            <a:off x="6249114" y="5352812"/>
            <a:ext cx="490299" cy="490299"/>
          </a:xfrm>
          <a:prstGeom prst="roundRect">
            <a:avLst>
              <a:gd name="adj" fmla="val 18670"/>
            </a:avLst>
          </a:prstGeom>
          <a:solidFill>
            <a:srgbClr val="547808"/>
          </a:solidFill>
          <a:ln w="7620">
            <a:solidFill>
              <a:srgbClr val="6D9121"/>
            </a:solidFill>
            <a:prstDash val="solid"/>
          </a:ln>
        </p:spPr>
      </p:sp>
      <p:pic>
        <p:nvPicPr>
          <p:cNvPr id="9" name="Image 2" descr="preencoded.png"/>
          <p:cNvPicPr>
            <a:picLocks noChangeAspect="1"/>
          </p:cNvPicPr>
          <p:nvPr/>
        </p:nvPicPr>
        <p:blipFill>
          <a:blip r:embed="rId5"/>
          <a:stretch>
            <a:fillRect/>
          </a:stretch>
        </p:blipFill>
        <p:spPr>
          <a:xfrm>
            <a:off x="6330851" y="5393650"/>
            <a:ext cx="326827" cy="408623"/>
          </a:xfrm>
          <a:prstGeom prst="rect">
            <a:avLst/>
          </a:prstGeom>
        </p:spPr>
      </p:pic>
      <p:sp>
        <p:nvSpPr>
          <p:cNvPr id="10" name="Text 5"/>
          <p:cNvSpPr/>
          <p:nvPr/>
        </p:nvSpPr>
        <p:spPr>
          <a:xfrm>
            <a:off x="6957298" y="5352812"/>
            <a:ext cx="2724269" cy="340519"/>
          </a:xfrm>
          <a:prstGeom prst="rect">
            <a:avLst/>
          </a:prstGeom>
          <a:noFill/>
          <a:ln/>
        </p:spPr>
        <p:txBody>
          <a:bodyPr wrap="none" lIns="0" tIns="0" rIns="0" bIns="0" rtlCol="0" anchor="t"/>
          <a:lstStyle/>
          <a:p>
            <a:pPr marL="0" indent="0" algn="l">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Foundation</a:t>
            </a:r>
            <a:endParaRPr lang="en-US" sz="2100" dirty="0"/>
          </a:p>
        </p:txBody>
      </p:sp>
      <p:sp>
        <p:nvSpPr>
          <p:cNvPr id="11" name="Text 6"/>
          <p:cNvSpPr/>
          <p:nvPr/>
        </p:nvSpPr>
        <p:spPr>
          <a:xfrm>
            <a:off x="6957298" y="5824061"/>
            <a:ext cx="6910387" cy="348734"/>
          </a:xfrm>
          <a:prstGeom prst="rect">
            <a:avLst/>
          </a:prstGeom>
          <a:noFill/>
          <a:ln/>
        </p:spPr>
        <p:txBody>
          <a:bodyPr wrap="none" lIns="0" tIns="0" rIns="0" bIns="0" rtlCol="0" anchor="t"/>
          <a:lstStyle/>
          <a:p>
            <a:pPr marL="0" indent="0" algn="l">
              <a:lnSpc>
                <a:spcPts val="2700"/>
              </a:lnSpc>
              <a:buNone/>
            </a:pPr>
            <a:r>
              <a:rPr lang="en-US" sz="1700" dirty="0">
                <a:solidFill>
                  <a:srgbClr val="D7E5D8"/>
                </a:solidFill>
                <a:latin typeface="Syne" pitchFamily="34" charset="0"/>
                <a:ea typeface="Syne" pitchFamily="34" charset="-122"/>
                <a:cs typeface="Syne" pitchFamily="34" charset="-120"/>
              </a:rPr>
              <a:t>This code provides a foundation for a real-time security solution.</a:t>
            </a:r>
            <a:endParaRPr lang="en-US" sz="1700" dirty="0"/>
          </a:p>
        </p:txBody>
      </p:sp>
      <p:sp>
        <p:nvSpPr>
          <p:cNvPr id="12" name="Shape 7"/>
          <p:cNvSpPr/>
          <p:nvPr/>
        </p:nvSpPr>
        <p:spPr>
          <a:xfrm>
            <a:off x="6249114" y="6635829"/>
            <a:ext cx="490299" cy="490299"/>
          </a:xfrm>
          <a:prstGeom prst="roundRect">
            <a:avLst>
              <a:gd name="adj" fmla="val 18670"/>
            </a:avLst>
          </a:prstGeom>
          <a:solidFill>
            <a:srgbClr val="547808"/>
          </a:solidFill>
          <a:ln w="7620">
            <a:solidFill>
              <a:srgbClr val="6D9121"/>
            </a:solidFill>
            <a:prstDash val="solid"/>
          </a:ln>
        </p:spPr>
      </p:sp>
      <p:pic>
        <p:nvPicPr>
          <p:cNvPr id="13" name="Image 3" descr="preencoded.png"/>
          <p:cNvPicPr>
            <a:picLocks noChangeAspect="1"/>
          </p:cNvPicPr>
          <p:nvPr/>
        </p:nvPicPr>
        <p:blipFill>
          <a:blip r:embed="rId6"/>
          <a:stretch>
            <a:fillRect/>
          </a:stretch>
        </p:blipFill>
        <p:spPr>
          <a:xfrm>
            <a:off x="6330851" y="6676668"/>
            <a:ext cx="326827" cy="408623"/>
          </a:xfrm>
          <a:prstGeom prst="rect">
            <a:avLst/>
          </a:prstGeom>
        </p:spPr>
      </p:pic>
      <p:sp>
        <p:nvSpPr>
          <p:cNvPr id="14" name="Text 8"/>
          <p:cNvSpPr/>
          <p:nvPr/>
        </p:nvSpPr>
        <p:spPr>
          <a:xfrm>
            <a:off x="6957298" y="6635829"/>
            <a:ext cx="2724269" cy="340519"/>
          </a:xfrm>
          <a:prstGeom prst="rect">
            <a:avLst/>
          </a:prstGeom>
          <a:noFill/>
          <a:ln/>
        </p:spPr>
        <p:txBody>
          <a:bodyPr wrap="none" lIns="0" tIns="0" rIns="0" bIns="0" rtlCol="0" anchor="t"/>
          <a:lstStyle/>
          <a:p>
            <a:pPr marL="0" indent="0" algn="l">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Future</a:t>
            </a:r>
            <a:endParaRPr lang="en-US" sz="2100" dirty="0"/>
          </a:p>
        </p:txBody>
      </p:sp>
      <p:sp>
        <p:nvSpPr>
          <p:cNvPr id="15" name="Text 9"/>
          <p:cNvSpPr/>
          <p:nvPr/>
        </p:nvSpPr>
        <p:spPr>
          <a:xfrm>
            <a:off x="6957298" y="7107079"/>
            <a:ext cx="6910387" cy="348734"/>
          </a:xfrm>
          <a:prstGeom prst="rect">
            <a:avLst/>
          </a:prstGeom>
          <a:noFill/>
          <a:ln/>
        </p:spPr>
        <p:txBody>
          <a:bodyPr wrap="none" lIns="0" tIns="0" rIns="0" bIns="0" rtlCol="0" anchor="t"/>
          <a:lstStyle/>
          <a:p>
            <a:pPr marL="0" indent="0" algn="l">
              <a:lnSpc>
                <a:spcPts val="2700"/>
              </a:lnSpc>
              <a:buNone/>
            </a:pPr>
            <a:r>
              <a:rPr lang="en-US" sz="1700" dirty="0">
                <a:solidFill>
                  <a:srgbClr val="D7E5D8"/>
                </a:solidFill>
                <a:latin typeface="Syne" pitchFamily="34" charset="0"/>
                <a:ea typeface="Syne" pitchFamily="34" charset="-122"/>
                <a:cs typeface="Syne" pitchFamily="34" charset="-120"/>
              </a:rPr>
              <a:t>Incorporate sophisticated AI algorithms and improve UI scaling.</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90343"/>
            <a:ext cx="8966716" cy="708779"/>
          </a:xfrm>
          <a:prstGeom prst="rect">
            <a:avLst/>
          </a:prstGeom>
          <a:noFill/>
          <a:ln/>
        </p:spPr>
        <p:txBody>
          <a:bodyPr wrap="non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Problem Statement</a:t>
            </a:r>
            <a:endParaRPr lang="en-US" sz="4450" dirty="0"/>
          </a:p>
        </p:txBody>
      </p:sp>
      <p:sp>
        <p:nvSpPr>
          <p:cNvPr id="3" name="Text 1"/>
          <p:cNvSpPr/>
          <p:nvPr/>
        </p:nvSpPr>
        <p:spPr>
          <a:xfrm>
            <a:off x="793790" y="2952750"/>
            <a:ext cx="13042821" cy="453509"/>
          </a:xfrm>
          <a:prstGeom prst="rect">
            <a:avLst/>
          </a:prstGeom>
          <a:noFill/>
          <a:ln/>
        </p:spPr>
        <p:txBody>
          <a:bodyPr wrap="none" lIns="0" tIns="0" rIns="0" bIns="0" rtlCol="0" anchor="t"/>
          <a:lstStyle/>
          <a:p>
            <a:pPr marL="0" indent="0" algn="l">
              <a:lnSpc>
                <a:spcPts val="3550"/>
              </a:lnSpc>
              <a:buNone/>
            </a:pPr>
            <a:r>
              <a:rPr lang="en-US" sz="2200" dirty="0">
                <a:solidFill>
                  <a:srgbClr val="D7E5D8"/>
                </a:solidFill>
                <a:latin typeface="Syne" pitchFamily="34" charset="0"/>
                <a:ea typeface="Syne" pitchFamily="34" charset="-122"/>
                <a:cs typeface="Syne" pitchFamily="34" charset="-120"/>
              </a:rPr>
              <a:t>Statement: AI Cyber Threat Detection</a:t>
            </a:r>
            <a:endParaRPr lang="en-US" sz="2200" dirty="0"/>
          </a:p>
        </p:txBody>
      </p:sp>
      <p:sp>
        <p:nvSpPr>
          <p:cNvPr id="4" name="Text 2"/>
          <p:cNvSpPr/>
          <p:nvPr/>
        </p:nvSpPr>
        <p:spPr>
          <a:xfrm>
            <a:off x="793790" y="3661410"/>
            <a:ext cx="13042821" cy="907018"/>
          </a:xfrm>
          <a:prstGeom prst="rect">
            <a:avLst/>
          </a:prstGeom>
          <a:noFill/>
          <a:ln/>
        </p:spPr>
        <p:txBody>
          <a:bodyPr wrap="square" lIns="0" tIns="0" rIns="0" bIns="0" rtlCol="0" anchor="t"/>
          <a:lstStyle/>
          <a:p>
            <a:pPr marL="0" indent="0" algn="l">
              <a:lnSpc>
                <a:spcPts val="3550"/>
              </a:lnSpc>
              <a:buNone/>
            </a:pPr>
            <a:r>
              <a:rPr lang="en-US" sz="2200" dirty="0">
                <a:solidFill>
                  <a:srgbClr val="D7E5D8"/>
                </a:solidFill>
                <a:latin typeface="Syne" pitchFamily="34" charset="0"/>
                <a:ea typeface="Syne" pitchFamily="34" charset="-122"/>
                <a:cs typeface="Syne" pitchFamily="34" charset="-120"/>
              </a:rPr>
              <a:t>Context: Cybercriminals use sophisticated techniques that bypass traditional security making real-time threat detection critical.</a:t>
            </a:r>
            <a:endParaRPr lang="en-US" sz="2200" dirty="0"/>
          </a:p>
        </p:txBody>
      </p:sp>
      <p:sp>
        <p:nvSpPr>
          <p:cNvPr id="5" name="Text 3"/>
          <p:cNvSpPr/>
          <p:nvPr/>
        </p:nvSpPr>
        <p:spPr>
          <a:xfrm>
            <a:off x="793790" y="4823579"/>
            <a:ext cx="13042821" cy="907018"/>
          </a:xfrm>
          <a:prstGeom prst="rect">
            <a:avLst/>
          </a:prstGeom>
          <a:noFill/>
          <a:ln/>
        </p:spPr>
        <p:txBody>
          <a:bodyPr wrap="square" lIns="0" tIns="0" rIns="0" bIns="0" rtlCol="0" anchor="t"/>
          <a:lstStyle/>
          <a:p>
            <a:pPr marL="0" indent="0" algn="l">
              <a:lnSpc>
                <a:spcPts val="3550"/>
              </a:lnSpc>
              <a:buNone/>
            </a:pPr>
            <a:r>
              <a:rPr lang="en-US" sz="2200" dirty="0">
                <a:solidFill>
                  <a:srgbClr val="D7E5D8"/>
                </a:solidFill>
                <a:latin typeface="Syne" pitchFamily="34" charset="0"/>
                <a:ea typeface="Syne" pitchFamily="34" charset="-122"/>
                <a:cs typeface="Syne" pitchFamily="34" charset="-120"/>
              </a:rPr>
              <a:t>Challenge: Create an AI system that analyzes network activity and user behavior to identify and prevent cyber threats.</a:t>
            </a:r>
            <a:endParaRPr lang="en-US" sz="2200" dirty="0"/>
          </a:p>
        </p:txBody>
      </p:sp>
      <p:sp>
        <p:nvSpPr>
          <p:cNvPr id="6" name="Text 4"/>
          <p:cNvSpPr/>
          <p:nvPr/>
        </p:nvSpPr>
        <p:spPr>
          <a:xfrm>
            <a:off x="793790" y="5985748"/>
            <a:ext cx="13042821" cy="453509"/>
          </a:xfrm>
          <a:prstGeom prst="rect">
            <a:avLst/>
          </a:prstGeom>
          <a:noFill/>
          <a:ln/>
        </p:spPr>
        <p:txBody>
          <a:bodyPr wrap="none" lIns="0" tIns="0" rIns="0" bIns="0" rtlCol="0" anchor="t"/>
          <a:lstStyle/>
          <a:p>
            <a:pPr marL="0" indent="0" algn="l">
              <a:lnSpc>
                <a:spcPts val="3550"/>
              </a:lnSpc>
              <a:buNone/>
            </a:pP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39597"/>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Problem: Traditional Methods Fall Short</a:t>
            </a:r>
            <a:endParaRPr lang="en-US" sz="4450" dirty="0"/>
          </a:p>
        </p:txBody>
      </p:sp>
      <p:sp>
        <p:nvSpPr>
          <p:cNvPr id="3" name="Text 1"/>
          <p:cNvSpPr/>
          <p:nvPr/>
        </p:nvSpPr>
        <p:spPr>
          <a:xfrm>
            <a:off x="793790" y="352413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Limitations</a:t>
            </a:r>
            <a:endParaRPr lang="en-US" sz="2200" dirty="0"/>
          </a:p>
        </p:txBody>
      </p:sp>
      <p:sp>
        <p:nvSpPr>
          <p:cNvPr id="4" name="Text 2"/>
          <p:cNvSpPr/>
          <p:nvPr/>
        </p:nvSpPr>
        <p:spPr>
          <a:xfrm>
            <a:off x="793790" y="4105275"/>
            <a:ext cx="6244709" cy="90701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Signature-based detection is vulnerable to new threats.</a:t>
            </a:r>
            <a:endParaRPr lang="en-US" sz="1750" dirty="0"/>
          </a:p>
        </p:txBody>
      </p:sp>
      <p:sp>
        <p:nvSpPr>
          <p:cNvPr id="5" name="Text 3"/>
          <p:cNvSpPr/>
          <p:nvPr/>
        </p:nvSpPr>
        <p:spPr>
          <a:xfrm>
            <a:off x="793790" y="5091589"/>
            <a:ext cx="6244709" cy="45350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Heuristics generate high false positive rates.</a:t>
            </a:r>
            <a:endParaRPr lang="en-US" sz="1750" dirty="0"/>
          </a:p>
        </p:txBody>
      </p:sp>
      <p:sp>
        <p:nvSpPr>
          <p:cNvPr id="6" name="Text 4"/>
          <p:cNvSpPr/>
          <p:nvPr/>
        </p:nvSpPr>
        <p:spPr>
          <a:xfrm>
            <a:off x="793790" y="5624393"/>
            <a:ext cx="6244709" cy="45350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Manual analysis is slow and costly.</a:t>
            </a:r>
            <a:endParaRPr lang="en-US" sz="1750" dirty="0"/>
          </a:p>
        </p:txBody>
      </p:sp>
      <p:sp>
        <p:nvSpPr>
          <p:cNvPr id="7" name="Text 5"/>
          <p:cNvSpPr/>
          <p:nvPr/>
        </p:nvSpPr>
        <p:spPr>
          <a:xfrm>
            <a:off x="793790" y="6157198"/>
            <a:ext cx="6244709" cy="45350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Traditional methods struggle to scale.</a:t>
            </a:r>
            <a:endParaRPr lang="en-US" sz="1750" dirty="0"/>
          </a:p>
        </p:txBody>
      </p:sp>
      <p:sp>
        <p:nvSpPr>
          <p:cNvPr id="8" name="Text 6"/>
          <p:cNvSpPr/>
          <p:nvPr/>
        </p:nvSpPr>
        <p:spPr>
          <a:xfrm>
            <a:off x="7599521" y="3524131"/>
            <a:ext cx="4701421" cy="354330"/>
          </a:xfrm>
          <a:prstGeom prst="rect">
            <a:avLst/>
          </a:prstGeom>
          <a:noFill/>
          <a:ln/>
        </p:spPr>
        <p:txBody>
          <a:bodyPr wrap="none" lIns="0" tIns="0" rIns="0" bIns="0" rtlCol="0" anchor="t"/>
          <a:lstStyle/>
          <a:p>
            <a:pPr marL="0" indent="0" algn="l">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Example: WannaCry</a:t>
            </a:r>
            <a:endParaRPr lang="en-US" sz="2200" dirty="0"/>
          </a:p>
        </p:txBody>
      </p:sp>
      <p:sp>
        <p:nvSpPr>
          <p:cNvPr id="9" name="Text 7"/>
          <p:cNvSpPr/>
          <p:nvPr/>
        </p:nvSpPr>
        <p:spPr>
          <a:xfrm>
            <a:off x="7599521" y="4105275"/>
            <a:ext cx="6244709" cy="1814036"/>
          </a:xfrm>
          <a:prstGeom prst="rect">
            <a:avLst/>
          </a:prstGeom>
          <a:noFill/>
          <a:ln/>
        </p:spPr>
        <p:txBody>
          <a:bodyPr wrap="square" lIns="0" tIns="0" rIns="0" bIns="0" rtlCol="0" anchor="t"/>
          <a:lstStyle/>
          <a:p>
            <a:pPr marL="0" indent="0" algn="l">
              <a:lnSpc>
                <a:spcPts val="3550"/>
              </a:lnSpc>
              <a:buNone/>
            </a:pPr>
            <a:r>
              <a:rPr lang="en-US" sz="2200" dirty="0">
                <a:solidFill>
                  <a:srgbClr val="D7E5D8"/>
                </a:solidFill>
                <a:latin typeface="Syne" pitchFamily="34" charset="0"/>
                <a:ea typeface="Syne" pitchFamily="34" charset="-122"/>
                <a:cs typeface="Syne" pitchFamily="34" charset="-120"/>
              </a:rPr>
              <a:t>The 2017 WannaCry ransomware exploited a zero-day vulnerability. This attack caused billions in damages. Traditional systems were unable to prevent it.</a:t>
            </a: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5813" y="799148"/>
            <a:ext cx="7572375" cy="2806541"/>
          </a:xfrm>
          <a:prstGeom prst="rect">
            <a:avLst/>
          </a:prstGeom>
          <a:noFill/>
          <a:ln/>
        </p:spPr>
        <p:txBody>
          <a:bodyPr wrap="square" lIns="0" tIns="0" rIns="0" bIns="0" rtlCol="0" anchor="t"/>
          <a:lstStyle/>
          <a:p>
            <a:pPr marL="0" indent="0" algn="l">
              <a:lnSpc>
                <a:spcPts val="5500"/>
              </a:lnSpc>
              <a:buNone/>
            </a:pPr>
            <a:r>
              <a:rPr lang="en-US" sz="4400" b="1" dirty="0">
                <a:solidFill>
                  <a:srgbClr val="F0F4F1"/>
                </a:solidFill>
                <a:latin typeface="Syne Extra Bold" pitchFamily="34" charset="0"/>
                <a:ea typeface="Syne Extra Bold" pitchFamily="34" charset="-122"/>
                <a:cs typeface="Syne Extra Bold" pitchFamily="34" charset="-120"/>
              </a:rPr>
              <a:t>Solution: AI-Powered Anomaly Detection</a:t>
            </a:r>
            <a:endParaRPr lang="en-US" sz="4400" dirty="0"/>
          </a:p>
        </p:txBody>
      </p:sp>
      <p:sp>
        <p:nvSpPr>
          <p:cNvPr id="4" name="Shape 1"/>
          <p:cNvSpPr/>
          <p:nvPr/>
        </p:nvSpPr>
        <p:spPr>
          <a:xfrm>
            <a:off x="785813" y="4194929"/>
            <a:ext cx="505182" cy="505182"/>
          </a:xfrm>
          <a:prstGeom prst="roundRect">
            <a:avLst>
              <a:gd name="adj" fmla="val 18668"/>
            </a:avLst>
          </a:prstGeom>
          <a:solidFill>
            <a:srgbClr val="547808"/>
          </a:solidFill>
          <a:ln w="7620">
            <a:solidFill>
              <a:srgbClr val="6D9121"/>
            </a:solidFill>
            <a:prstDash val="solid"/>
          </a:ln>
        </p:spPr>
      </p:sp>
      <p:pic>
        <p:nvPicPr>
          <p:cNvPr id="5" name="Image 1" descr="preencoded.png"/>
          <p:cNvPicPr>
            <a:picLocks noChangeAspect="1"/>
          </p:cNvPicPr>
          <p:nvPr/>
        </p:nvPicPr>
        <p:blipFill>
          <a:blip r:embed="rId4"/>
          <a:stretch>
            <a:fillRect/>
          </a:stretch>
        </p:blipFill>
        <p:spPr>
          <a:xfrm>
            <a:off x="869990" y="4236958"/>
            <a:ext cx="336709" cy="421005"/>
          </a:xfrm>
          <a:prstGeom prst="rect">
            <a:avLst/>
          </a:prstGeom>
        </p:spPr>
      </p:pic>
      <p:sp>
        <p:nvSpPr>
          <p:cNvPr id="6" name="Text 2"/>
          <p:cNvSpPr/>
          <p:nvPr/>
        </p:nvSpPr>
        <p:spPr>
          <a:xfrm>
            <a:off x="1515428" y="4194929"/>
            <a:ext cx="2944416" cy="701516"/>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Machine Learning</a:t>
            </a:r>
            <a:endParaRPr lang="en-US" sz="2200" dirty="0"/>
          </a:p>
        </p:txBody>
      </p:sp>
      <p:sp>
        <p:nvSpPr>
          <p:cNvPr id="7" name="Text 3"/>
          <p:cNvSpPr/>
          <p:nvPr/>
        </p:nvSpPr>
        <p:spPr>
          <a:xfrm>
            <a:off x="1515428" y="5031105"/>
            <a:ext cx="2944416" cy="1077635"/>
          </a:xfrm>
          <a:prstGeom prst="rect">
            <a:avLst/>
          </a:prstGeom>
          <a:noFill/>
          <a:ln/>
        </p:spPr>
        <p:txBody>
          <a:bodyPr wrap="square" lIns="0" tIns="0" rIns="0" bIns="0" rtlCol="0" anchor="t"/>
          <a:lstStyle/>
          <a:p>
            <a:pPr marL="0" indent="0" algn="l">
              <a:lnSpc>
                <a:spcPts val="2800"/>
              </a:lnSpc>
              <a:buNone/>
            </a:pPr>
            <a:r>
              <a:rPr lang="en-US" sz="1750" dirty="0">
                <a:solidFill>
                  <a:srgbClr val="D7E5D8"/>
                </a:solidFill>
                <a:latin typeface="Syne" pitchFamily="34" charset="0"/>
                <a:ea typeface="Syne" pitchFamily="34" charset="-122"/>
                <a:cs typeface="Syne" pitchFamily="34" charset="-120"/>
              </a:rPr>
              <a:t>Leverage machine learning to identify deviations from normal behavior.</a:t>
            </a:r>
            <a:endParaRPr lang="en-US" sz="1750" dirty="0"/>
          </a:p>
        </p:txBody>
      </p:sp>
      <p:sp>
        <p:nvSpPr>
          <p:cNvPr id="8" name="Shape 4"/>
          <p:cNvSpPr/>
          <p:nvPr/>
        </p:nvSpPr>
        <p:spPr>
          <a:xfrm>
            <a:off x="4684276" y="4194929"/>
            <a:ext cx="505182" cy="505182"/>
          </a:xfrm>
          <a:prstGeom prst="roundRect">
            <a:avLst>
              <a:gd name="adj" fmla="val 18668"/>
            </a:avLst>
          </a:prstGeom>
          <a:solidFill>
            <a:srgbClr val="547808"/>
          </a:solidFill>
          <a:ln w="7620">
            <a:solidFill>
              <a:srgbClr val="6D9121"/>
            </a:solidFill>
            <a:prstDash val="solid"/>
          </a:ln>
        </p:spPr>
      </p:sp>
      <p:pic>
        <p:nvPicPr>
          <p:cNvPr id="9" name="Image 2" descr="preencoded.png"/>
          <p:cNvPicPr>
            <a:picLocks noChangeAspect="1"/>
          </p:cNvPicPr>
          <p:nvPr/>
        </p:nvPicPr>
        <p:blipFill>
          <a:blip r:embed="rId5"/>
          <a:stretch>
            <a:fillRect/>
          </a:stretch>
        </p:blipFill>
        <p:spPr>
          <a:xfrm>
            <a:off x="4768453" y="4236958"/>
            <a:ext cx="336709" cy="421005"/>
          </a:xfrm>
          <a:prstGeom prst="rect">
            <a:avLst/>
          </a:prstGeom>
        </p:spPr>
      </p:pic>
      <p:sp>
        <p:nvSpPr>
          <p:cNvPr id="10" name="Text 5"/>
          <p:cNvSpPr/>
          <p:nvPr/>
        </p:nvSpPr>
        <p:spPr>
          <a:xfrm>
            <a:off x="5413891" y="4194929"/>
            <a:ext cx="2944416" cy="701516"/>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Isolation Forest</a:t>
            </a:r>
            <a:endParaRPr lang="en-US" sz="2200" dirty="0"/>
          </a:p>
        </p:txBody>
      </p:sp>
      <p:sp>
        <p:nvSpPr>
          <p:cNvPr id="11" name="Text 6"/>
          <p:cNvSpPr/>
          <p:nvPr/>
        </p:nvSpPr>
        <p:spPr>
          <a:xfrm>
            <a:off x="5413891" y="5031105"/>
            <a:ext cx="2944416" cy="1077635"/>
          </a:xfrm>
          <a:prstGeom prst="rect">
            <a:avLst/>
          </a:prstGeom>
          <a:noFill/>
          <a:ln/>
        </p:spPr>
        <p:txBody>
          <a:bodyPr wrap="square" lIns="0" tIns="0" rIns="0" bIns="0" rtlCol="0" anchor="t"/>
          <a:lstStyle/>
          <a:p>
            <a:pPr marL="0" indent="0" algn="l">
              <a:lnSpc>
                <a:spcPts val="2800"/>
              </a:lnSpc>
              <a:buNone/>
            </a:pPr>
            <a:r>
              <a:rPr lang="en-US" sz="1750" dirty="0">
                <a:solidFill>
                  <a:srgbClr val="D7E5D8"/>
                </a:solidFill>
                <a:latin typeface="Syne" pitchFamily="34" charset="0"/>
                <a:ea typeface="Syne" pitchFamily="34" charset="-122"/>
                <a:cs typeface="Syne" pitchFamily="34" charset="-120"/>
              </a:rPr>
              <a:t>Employ the Isolation Forest algorithm for unsupervised anomaly detection.</a:t>
            </a:r>
            <a:endParaRPr lang="en-US" sz="1750" dirty="0"/>
          </a:p>
        </p:txBody>
      </p:sp>
      <p:sp>
        <p:nvSpPr>
          <p:cNvPr id="12" name="Shape 7"/>
          <p:cNvSpPr/>
          <p:nvPr/>
        </p:nvSpPr>
        <p:spPr>
          <a:xfrm>
            <a:off x="785813" y="6585704"/>
            <a:ext cx="505182" cy="505182"/>
          </a:xfrm>
          <a:prstGeom prst="roundRect">
            <a:avLst>
              <a:gd name="adj" fmla="val 18668"/>
            </a:avLst>
          </a:prstGeom>
          <a:solidFill>
            <a:srgbClr val="547808"/>
          </a:solidFill>
          <a:ln w="7620">
            <a:solidFill>
              <a:srgbClr val="6D9121"/>
            </a:solidFill>
            <a:prstDash val="solid"/>
          </a:ln>
        </p:spPr>
      </p:sp>
      <p:pic>
        <p:nvPicPr>
          <p:cNvPr id="13" name="Image 3" descr="preencoded.png"/>
          <p:cNvPicPr>
            <a:picLocks noChangeAspect="1"/>
          </p:cNvPicPr>
          <p:nvPr/>
        </p:nvPicPr>
        <p:blipFill>
          <a:blip r:embed="rId6"/>
          <a:stretch>
            <a:fillRect/>
          </a:stretch>
        </p:blipFill>
        <p:spPr>
          <a:xfrm>
            <a:off x="869990" y="6627733"/>
            <a:ext cx="336709" cy="421005"/>
          </a:xfrm>
          <a:prstGeom prst="rect">
            <a:avLst/>
          </a:prstGeom>
        </p:spPr>
      </p:pic>
      <p:sp>
        <p:nvSpPr>
          <p:cNvPr id="14" name="Text 8"/>
          <p:cNvSpPr/>
          <p:nvPr/>
        </p:nvSpPr>
        <p:spPr>
          <a:xfrm>
            <a:off x="1515428" y="6585704"/>
            <a:ext cx="3531275" cy="350758"/>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Unseen Threats</a:t>
            </a:r>
            <a:endParaRPr lang="en-US" sz="2200" dirty="0"/>
          </a:p>
        </p:txBody>
      </p:sp>
      <p:sp>
        <p:nvSpPr>
          <p:cNvPr id="15" name="Text 9"/>
          <p:cNvSpPr/>
          <p:nvPr/>
        </p:nvSpPr>
        <p:spPr>
          <a:xfrm>
            <a:off x="1515428" y="7071122"/>
            <a:ext cx="6842760" cy="359212"/>
          </a:xfrm>
          <a:prstGeom prst="rect">
            <a:avLst/>
          </a:prstGeom>
          <a:noFill/>
          <a:ln/>
        </p:spPr>
        <p:txBody>
          <a:bodyPr wrap="none" lIns="0" tIns="0" rIns="0" bIns="0" rtlCol="0" anchor="t"/>
          <a:lstStyle/>
          <a:p>
            <a:pPr marL="0" indent="0" algn="l">
              <a:lnSpc>
                <a:spcPts val="2800"/>
              </a:lnSpc>
              <a:buNone/>
            </a:pPr>
            <a:r>
              <a:rPr lang="en-US" sz="1750" dirty="0">
                <a:solidFill>
                  <a:srgbClr val="D7E5D8"/>
                </a:solidFill>
                <a:latin typeface="Syne" pitchFamily="34" charset="0"/>
                <a:ea typeface="Syne" pitchFamily="34" charset="-122"/>
                <a:cs typeface="Syne" pitchFamily="34" charset="-120"/>
              </a:rPr>
              <a:t>Detect previously unseen attack patterns, improving security posture.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21068"/>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Core Components: Code Overview</a:t>
            </a:r>
            <a:endParaRPr lang="en-US" sz="4450" dirty="0"/>
          </a:p>
        </p:txBody>
      </p:sp>
      <p:pic>
        <p:nvPicPr>
          <p:cNvPr id="4" name="Image 1" descr="preencoded.png"/>
          <p:cNvPicPr>
            <a:picLocks noChangeAspect="1"/>
          </p:cNvPicPr>
          <p:nvPr/>
        </p:nvPicPr>
        <p:blipFill>
          <a:blip r:embed="rId4"/>
          <a:stretch>
            <a:fillRect/>
          </a:stretch>
        </p:blipFill>
        <p:spPr>
          <a:xfrm>
            <a:off x="793790" y="3427214"/>
            <a:ext cx="566976" cy="566976"/>
          </a:xfrm>
          <a:prstGeom prst="rect">
            <a:avLst/>
          </a:prstGeom>
        </p:spPr>
      </p:pic>
      <p:sp>
        <p:nvSpPr>
          <p:cNvPr id="5" name="Text 1"/>
          <p:cNvSpPr/>
          <p:nvPr/>
        </p:nvSpPr>
        <p:spPr>
          <a:xfrm>
            <a:off x="1587579" y="338756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Pandas</a:t>
            </a:r>
            <a:endParaRPr lang="en-US" sz="2200" dirty="0"/>
          </a:p>
        </p:txBody>
      </p:sp>
      <p:sp>
        <p:nvSpPr>
          <p:cNvPr id="6" name="Text 2"/>
          <p:cNvSpPr/>
          <p:nvPr/>
        </p:nvSpPr>
        <p:spPr>
          <a:xfrm>
            <a:off x="1587579" y="3877985"/>
            <a:ext cx="6762631"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Data manipulation and analysis using dataframes.</a:t>
            </a:r>
            <a:endParaRPr lang="en-US" sz="1750" dirty="0"/>
          </a:p>
        </p:txBody>
      </p:sp>
      <p:pic>
        <p:nvPicPr>
          <p:cNvPr id="7" name="Image 2" descr="preencoded.png"/>
          <p:cNvPicPr>
            <a:picLocks noChangeAspect="1"/>
          </p:cNvPicPr>
          <p:nvPr/>
        </p:nvPicPr>
        <p:blipFill>
          <a:blip r:embed="rId5"/>
          <a:stretch>
            <a:fillRect/>
          </a:stretch>
        </p:blipFill>
        <p:spPr>
          <a:xfrm>
            <a:off x="793790" y="4960977"/>
            <a:ext cx="566976" cy="566976"/>
          </a:xfrm>
          <a:prstGeom prst="rect">
            <a:avLst/>
          </a:prstGeom>
        </p:spPr>
      </p:pic>
      <p:sp>
        <p:nvSpPr>
          <p:cNvPr id="8" name="Text 3"/>
          <p:cNvSpPr/>
          <p:nvPr/>
        </p:nvSpPr>
        <p:spPr>
          <a:xfrm>
            <a:off x="1587579" y="4921329"/>
            <a:ext cx="3433882"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Isolation Forest</a:t>
            </a:r>
            <a:endParaRPr lang="en-US" sz="2200" dirty="0"/>
          </a:p>
        </p:txBody>
      </p:sp>
      <p:sp>
        <p:nvSpPr>
          <p:cNvPr id="9" name="Text 4"/>
          <p:cNvSpPr/>
          <p:nvPr/>
        </p:nvSpPr>
        <p:spPr>
          <a:xfrm>
            <a:off x="1587579" y="5411748"/>
            <a:ext cx="6762631"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Unsupervised anomaly detection algorithm for finding outliers.</a:t>
            </a:r>
            <a:endParaRPr lang="en-US" sz="1750" dirty="0"/>
          </a:p>
        </p:txBody>
      </p:sp>
      <p:pic>
        <p:nvPicPr>
          <p:cNvPr id="10" name="Image 3" descr="preencoded.png"/>
          <p:cNvPicPr>
            <a:picLocks noChangeAspect="1"/>
          </p:cNvPicPr>
          <p:nvPr/>
        </p:nvPicPr>
        <p:blipFill>
          <a:blip r:embed="rId6"/>
          <a:stretch>
            <a:fillRect/>
          </a:stretch>
        </p:blipFill>
        <p:spPr>
          <a:xfrm>
            <a:off x="793790" y="6494740"/>
            <a:ext cx="566976" cy="566976"/>
          </a:xfrm>
          <a:prstGeom prst="rect">
            <a:avLst/>
          </a:prstGeom>
        </p:spPr>
      </p:pic>
      <p:sp>
        <p:nvSpPr>
          <p:cNvPr id="11" name="Text 5"/>
          <p:cNvSpPr/>
          <p:nvPr/>
        </p:nvSpPr>
        <p:spPr>
          <a:xfrm>
            <a:off x="1587579" y="64550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Numpy</a:t>
            </a:r>
            <a:endParaRPr lang="en-US" sz="2200" dirty="0"/>
          </a:p>
        </p:txBody>
      </p:sp>
      <p:sp>
        <p:nvSpPr>
          <p:cNvPr id="12" name="Text 6"/>
          <p:cNvSpPr/>
          <p:nvPr/>
        </p:nvSpPr>
        <p:spPr>
          <a:xfrm>
            <a:off x="1587579" y="6945511"/>
            <a:ext cx="6762631"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Numerical computing for efficient data processing.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104787"/>
            <a:ext cx="6958013" cy="425291"/>
          </a:xfrm>
          <a:prstGeom prst="rect">
            <a:avLst/>
          </a:prstGeom>
          <a:noFill/>
          <a:ln/>
        </p:spPr>
        <p:txBody>
          <a:bodyPr wrap="none" lIns="0" tIns="0" rIns="0" bIns="0" rtlCol="0" anchor="t"/>
          <a:lstStyle/>
          <a:p>
            <a:pPr marL="0" indent="0" algn="l">
              <a:lnSpc>
                <a:spcPts val="3300"/>
              </a:lnSpc>
              <a:buNone/>
            </a:pPr>
            <a:r>
              <a:rPr lang="en-US" sz="2650" b="1" dirty="0">
                <a:solidFill>
                  <a:srgbClr val="F0F4F1"/>
                </a:solidFill>
                <a:latin typeface="Syne Extra Bold" pitchFamily="34" charset="0"/>
                <a:ea typeface="Syne Extra Bold" pitchFamily="34" charset="-122"/>
                <a:cs typeface="Syne Extra Bold" pitchFamily="34" charset="-120"/>
              </a:rPr>
              <a:t>Implementation using IOT</a:t>
            </a:r>
            <a:endParaRPr lang="en-US" sz="2650" dirty="0"/>
          </a:p>
        </p:txBody>
      </p:sp>
      <p:sp>
        <p:nvSpPr>
          <p:cNvPr id="3" name="Text 1"/>
          <p:cNvSpPr/>
          <p:nvPr/>
        </p:nvSpPr>
        <p:spPr>
          <a:xfrm>
            <a:off x="793790" y="298370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IOT devices are vulnerable breach points of a network</a:t>
            </a:r>
            <a:endParaRPr lang="en-US" sz="1750" dirty="0"/>
          </a:p>
        </p:txBody>
      </p:sp>
      <p:sp>
        <p:nvSpPr>
          <p:cNvPr id="4" name="Text 2"/>
          <p:cNvSpPr/>
          <p:nvPr/>
        </p:nvSpPr>
        <p:spPr>
          <a:xfrm>
            <a:off x="793790" y="342590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If these devices are not protected well, they can wreak havoc</a:t>
            </a:r>
            <a:endParaRPr lang="en-US" sz="1750" dirty="0"/>
          </a:p>
        </p:txBody>
      </p:sp>
      <p:sp>
        <p:nvSpPr>
          <p:cNvPr id="5" name="Text 3"/>
          <p:cNvSpPr/>
          <p:nvPr/>
        </p:nvSpPr>
        <p:spPr>
          <a:xfrm>
            <a:off x="793790" y="3868103"/>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As they have low end configurations, they need to have a highly optimised software that can ensure network security and integrity.</a:t>
            </a:r>
            <a:endParaRPr lang="en-US" sz="1750" dirty="0"/>
          </a:p>
        </p:txBody>
      </p:sp>
      <p:sp>
        <p:nvSpPr>
          <p:cNvPr id="6" name="Text 4"/>
          <p:cNvSpPr/>
          <p:nvPr/>
        </p:nvSpPr>
        <p:spPr>
          <a:xfrm>
            <a:off x="793790" y="4673203"/>
            <a:ext cx="13042821"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The IoT device should have a basic whitelist and blacklist which would be updated periodically over time using a computer on the network as a "supervisor", a device with higher processing power and the device should have basic intelligence to filter legitimate requests and compromised requests. The IoT device should also go ahead and contact the supervisor that would review a request in case the IoT device is unable to identify the request and label it.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768084"/>
            <a:ext cx="6958013" cy="425291"/>
          </a:xfrm>
          <a:prstGeom prst="rect">
            <a:avLst/>
          </a:prstGeom>
          <a:noFill/>
          <a:ln/>
        </p:spPr>
        <p:txBody>
          <a:bodyPr wrap="none" lIns="0" tIns="0" rIns="0" bIns="0" rtlCol="0" anchor="t"/>
          <a:lstStyle/>
          <a:p>
            <a:pPr marL="0" indent="0" algn="l">
              <a:lnSpc>
                <a:spcPts val="3300"/>
              </a:lnSpc>
              <a:buNone/>
            </a:pPr>
            <a:r>
              <a:rPr lang="en-US" sz="2650" b="1" dirty="0">
                <a:solidFill>
                  <a:srgbClr val="F0F4F1"/>
                </a:solidFill>
                <a:latin typeface="Syne Extra Bold" pitchFamily="34" charset="0"/>
                <a:ea typeface="Syne Extra Bold" pitchFamily="34" charset="-122"/>
                <a:cs typeface="Syne Extra Bold" pitchFamily="34" charset="-120"/>
              </a:rPr>
              <a:t>Implementation using IOT</a:t>
            </a:r>
            <a:endParaRPr lang="en-US" sz="2650" dirty="0"/>
          </a:p>
        </p:txBody>
      </p:sp>
      <p:sp>
        <p:nvSpPr>
          <p:cNvPr id="3" name="Text 1"/>
          <p:cNvSpPr/>
          <p:nvPr/>
        </p:nvSpPr>
        <p:spPr>
          <a:xfrm>
            <a:off x="793790" y="3647003"/>
            <a:ext cx="13042821" cy="1814513"/>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In case the IoT device gets compromised, in real time, the IoT device should get isolated from the rest of the network and the device should be quarantined promptly to ensure the integrity of the entire network. All the devices on the entire network should run an integrity check to ensure no malware has been spread. In case malware has been spread, then that segment of the network should also be quarantined. Then that segment of the network should be down, and then further action should be requested from the user to ensure the next course of action is taken promptly to get the device back online.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51842"/>
          </a:xfrm>
          <a:prstGeom prst="rect">
            <a:avLst/>
          </a:prstGeom>
        </p:spPr>
      </p:pic>
      <p:sp>
        <p:nvSpPr>
          <p:cNvPr id="3" name="Text 0"/>
          <p:cNvSpPr/>
          <p:nvPr/>
        </p:nvSpPr>
        <p:spPr>
          <a:xfrm>
            <a:off x="658416" y="2869168"/>
            <a:ext cx="13313569" cy="1175861"/>
          </a:xfrm>
          <a:prstGeom prst="rect">
            <a:avLst/>
          </a:prstGeom>
          <a:noFill/>
          <a:ln/>
        </p:spPr>
        <p:txBody>
          <a:bodyPr wrap="square" lIns="0" tIns="0" rIns="0" bIns="0" rtlCol="0" anchor="t"/>
          <a:lstStyle/>
          <a:p>
            <a:pPr marL="0" indent="0" algn="l">
              <a:lnSpc>
                <a:spcPts val="4600"/>
              </a:lnSpc>
              <a:buNone/>
            </a:pPr>
            <a:r>
              <a:rPr lang="en-US" sz="3700" b="1" dirty="0">
                <a:solidFill>
                  <a:srgbClr val="F0F4F1"/>
                </a:solidFill>
                <a:latin typeface="Syne Extra Bold" pitchFamily="34" charset="0"/>
                <a:ea typeface="Syne Extra Bold" pitchFamily="34" charset="-122"/>
                <a:cs typeface="Syne Extra Bold" pitchFamily="34" charset="-120"/>
              </a:rPr>
              <a:t>Deep Dive: Isolation Forest Implementation</a:t>
            </a:r>
            <a:endParaRPr lang="en-US" sz="3700" dirty="0"/>
          </a:p>
        </p:txBody>
      </p:sp>
      <p:pic>
        <p:nvPicPr>
          <p:cNvPr id="4" name="Image 1" descr="preencoded.png"/>
          <p:cNvPicPr>
            <a:picLocks noChangeAspect="1"/>
          </p:cNvPicPr>
          <p:nvPr/>
        </p:nvPicPr>
        <p:blipFill>
          <a:blip r:embed="rId4"/>
          <a:stretch>
            <a:fillRect/>
          </a:stretch>
        </p:blipFill>
        <p:spPr>
          <a:xfrm>
            <a:off x="658416" y="4327208"/>
            <a:ext cx="940713" cy="1128832"/>
          </a:xfrm>
          <a:prstGeom prst="rect">
            <a:avLst/>
          </a:prstGeom>
        </p:spPr>
      </p:pic>
      <p:sp>
        <p:nvSpPr>
          <p:cNvPr id="5" name="Text 1"/>
          <p:cNvSpPr/>
          <p:nvPr/>
        </p:nvSpPr>
        <p:spPr>
          <a:xfrm>
            <a:off x="1881307" y="4515326"/>
            <a:ext cx="4266843" cy="293846"/>
          </a:xfrm>
          <a:prstGeom prst="rect">
            <a:avLst/>
          </a:prstGeom>
          <a:noFill/>
          <a:ln/>
        </p:spPr>
        <p:txBody>
          <a:bodyPr wrap="none" lIns="0" tIns="0" rIns="0" bIns="0" rtlCol="0" anchor="t"/>
          <a:lstStyle/>
          <a:p>
            <a:pPr marL="0" indent="0" algn="l">
              <a:lnSpc>
                <a:spcPts val="2300"/>
              </a:lnSpc>
              <a:buNone/>
            </a:pPr>
            <a:r>
              <a:rPr lang="en-US" sz="1850" b="1" dirty="0">
                <a:solidFill>
                  <a:srgbClr val="D7E5D8"/>
                </a:solidFill>
                <a:latin typeface="Syne Extra Bold" pitchFamily="34" charset="0"/>
                <a:ea typeface="Syne Extra Bold" pitchFamily="34" charset="-122"/>
                <a:cs typeface="Syne Extra Bold" pitchFamily="34" charset="-120"/>
              </a:rPr>
              <a:t>Unsupervised Learning</a:t>
            </a:r>
            <a:endParaRPr lang="en-US" sz="1850" dirty="0"/>
          </a:p>
        </p:txBody>
      </p:sp>
      <p:sp>
        <p:nvSpPr>
          <p:cNvPr id="6" name="Text 2"/>
          <p:cNvSpPr/>
          <p:nvPr/>
        </p:nvSpPr>
        <p:spPr>
          <a:xfrm>
            <a:off x="1881307" y="4922044"/>
            <a:ext cx="12090678" cy="300990"/>
          </a:xfrm>
          <a:prstGeom prst="rect">
            <a:avLst/>
          </a:prstGeom>
          <a:noFill/>
          <a:ln/>
        </p:spPr>
        <p:txBody>
          <a:bodyPr wrap="none" lIns="0" tIns="0" rIns="0" bIns="0" rtlCol="0" anchor="t"/>
          <a:lstStyle/>
          <a:p>
            <a:pPr marL="0" indent="0" algn="l">
              <a:lnSpc>
                <a:spcPts val="2350"/>
              </a:lnSpc>
              <a:buNone/>
            </a:pPr>
            <a:r>
              <a:rPr lang="en-US" sz="1450" dirty="0">
                <a:solidFill>
                  <a:srgbClr val="D7E5D8"/>
                </a:solidFill>
                <a:latin typeface="Syne" pitchFamily="34" charset="0"/>
                <a:ea typeface="Syne" pitchFamily="34" charset="-122"/>
                <a:cs typeface="Syne" pitchFamily="34" charset="-120"/>
              </a:rPr>
              <a:t>Requires no labeled data for training.</a:t>
            </a:r>
            <a:endParaRPr lang="en-US" sz="1450" dirty="0"/>
          </a:p>
        </p:txBody>
      </p:sp>
      <p:pic>
        <p:nvPicPr>
          <p:cNvPr id="7" name="Image 2" descr="preencoded.png"/>
          <p:cNvPicPr>
            <a:picLocks noChangeAspect="1"/>
          </p:cNvPicPr>
          <p:nvPr/>
        </p:nvPicPr>
        <p:blipFill>
          <a:blip r:embed="rId5"/>
          <a:stretch>
            <a:fillRect/>
          </a:stretch>
        </p:blipFill>
        <p:spPr>
          <a:xfrm>
            <a:off x="658416" y="5456039"/>
            <a:ext cx="940713" cy="1128832"/>
          </a:xfrm>
          <a:prstGeom prst="rect">
            <a:avLst/>
          </a:prstGeom>
        </p:spPr>
      </p:pic>
      <p:sp>
        <p:nvSpPr>
          <p:cNvPr id="8" name="Text 3"/>
          <p:cNvSpPr/>
          <p:nvPr/>
        </p:nvSpPr>
        <p:spPr>
          <a:xfrm>
            <a:off x="1881307" y="5644158"/>
            <a:ext cx="2697242" cy="293846"/>
          </a:xfrm>
          <a:prstGeom prst="rect">
            <a:avLst/>
          </a:prstGeom>
          <a:noFill/>
          <a:ln/>
        </p:spPr>
        <p:txBody>
          <a:bodyPr wrap="none" lIns="0" tIns="0" rIns="0" bIns="0" rtlCol="0" anchor="t"/>
          <a:lstStyle/>
          <a:p>
            <a:pPr marL="0" indent="0" algn="l">
              <a:lnSpc>
                <a:spcPts val="2300"/>
              </a:lnSpc>
              <a:buNone/>
            </a:pPr>
            <a:r>
              <a:rPr lang="en-US" sz="1850" b="1" dirty="0">
                <a:solidFill>
                  <a:srgbClr val="D7E5D8"/>
                </a:solidFill>
                <a:latin typeface="Syne Extra Bold" pitchFamily="34" charset="0"/>
                <a:ea typeface="Syne Extra Bold" pitchFamily="34" charset="-122"/>
                <a:cs typeface="Syne Extra Bold" pitchFamily="34" charset="-120"/>
              </a:rPr>
              <a:t>Isolation Trees</a:t>
            </a:r>
            <a:endParaRPr lang="en-US" sz="1850" dirty="0"/>
          </a:p>
        </p:txBody>
      </p:sp>
      <p:sp>
        <p:nvSpPr>
          <p:cNvPr id="9" name="Text 4"/>
          <p:cNvSpPr/>
          <p:nvPr/>
        </p:nvSpPr>
        <p:spPr>
          <a:xfrm>
            <a:off x="1881307" y="6050875"/>
            <a:ext cx="12090678" cy="300990"/>
          </a:xfrm>
          <a:prstGeom prst="rect">
            <a:avLst/>
          </a:prstGeom>
          <a:noFill/>
          <a:ln/>
        </p:spPr>
        <p:txBody>
          <a:bodyPr wrap="none" lIns="0" tIns="0" rIns="0" bIns="0" rtlCol="0" anchor="t"/>
          <a:lstStyle/>
          <a:p>
            <a:pPr marL="0" indent="0" algn="l">
              <a:lnSpc>
                <a:spcPts val="2350"/>
              </a:lnSpc>
              <a:buNone/>
            </a:pPr>
            <a:r>
              <a:rPr lang="en-US" sz="1450" dirty="0">
                <a:solidFill>
                  <a:srgbClr val="D7E5D8"/>
                </a:solidFill>
                <a:latin typeface="Syne" pitchFamily="34" charset="0"/>
                <a:ea typeface="Syne" pitchFamily="34" charset="-122"/>
                <a:cs typeface="Syne" pitchFamily="34" charset="-120"/>
              </a:rPr>
              <a:t>Identifies anomalies based on path length.</a:t>
            </a:r>
            <a:endParaRPr lang="en-US" sz="1450" dirty="0"/>
          </a:p>
        </p:txBody>
      </p:sp>
      <p:pic>
        <p:nvPicPr>
          <p:cNvPr id="10" name="Image 3" descr="preencoded.png"/>
          <p:cNvPicPr>
            <a:picLocks noChangeAspect="1"/>
          </p:cNvPicPr>
          <p:nvPr/>
        </p:nvPicPr>
        <p:blipFill>
          <a:blip r:embed="rId6"/>
          <a:stretch>
            <a:fillRect/>
          </a:stretch>
        </p:blipFill>
        <p:spPr>
          <a:xfrm>
            <a:off x="658416" y="6584871"/>
            <a:ext cx="940713" cy="1128832"/>
          </a:xfrm>
          <a:prstGeom prst="rect">
            <a:avLst/>
          </a:prstGeom>
        </p:spPr>
      </p:pic>
      <p:sp>
        <p:nvSpPr>
          <p:cNvPr id="11" name="Text 5"/>
          <p:cNvSpPr/>
          <p:nvPr/>
        </p:nvSpPr>
        <p:spPr>
          <a:xfrm>
            <a:off x="1881307" y="6772989"/>
            <a:ext cx="2351842" cy="293846"/>
          </a:xfrm>
          <a:prstGeom prst="rect">
            <a:avLst/>
          </a:prstGeom>
          <a:noFill/>
          <a:ln/>
        </p:spPr>
        <p:txBody>
          <a:bodyPr wrap="none" lIns="0" tIns="0" rIns="0" bIns="0" rtlCol="0" anchor="t"/>
          <a:lstStyle/>
          <a:p>
            <a:pPr marL="0" indent="0" algn="l">
              <a:lnSpc>
                <a:spcPts val="2300"/>
              </a:lnSpc>
              <a:buNone/>
            </a:pPr>
            <a:r>
              <a:rPr lang="en-US" sz="1850" b="1" dirty="0">
                <a:solidFill>
                  <a:srgbClr val="D7E5D8"/>
                </a:solidFill>
                <a:latin typeface="Syne Extra Bold" pitchFamily="34" charset="0"/>
                <a:ea typeface="Syne Extra Bold" pitchFamily="34" charset="-122"/>
                <a:cs typeface="Syne Extra Bold" pitchFamily="34" charset="-120"/>
              </a:rPr>
              <a:t>Training</a:t>
            </a:r>
            <a:endParaRPr lang="en-US" sz="1850" dirty="0"/>
          </a:p>
        </p:txBody>
      </p:sp>
      <p:sp>
        <p:nvSpPr>
          <p:cNvPr id="12" name="Text 6"/>
          <p:cNvSpPr/>
          <p:nvPr/>
        </p:nvSpPr>
        <p:spPr>
          <a:xfrm>
            <a:off x="1881307" y="7179707"/>
            <a:ext cx="12090678" cy="300990"/>
          </a:xfrm>
          <a:prstGeom prst="rect">
            <a:avLst/>
          </a:prstGeom>
          <a:noFill/>
          <a:ln/>
        </p:spPr>
        <p:txBody>
          <a:bodyPr wrap="none" lIns="0" tIns="0" rIns="0" bIns="0" rtlCol="0" anchor="t"/>
          <a:lstStyle/>
          <a:p>
            <a:pPr marL="0" indent="0" algn="l">
              <a:lnSpc>
                <a:spcPts val="2350"/>
              </a:lnSpc>
              <a:buNone/>
            </a:pPr>
            <a:r>
              <a:rPr lang="en-US" sz="1450" dirty="0">
                <a:solidFill>
                  <a:srgbClr val="D7E5D8"/>
                </a:solidFill>
                <a:latin typeface="Syne" pitchFamily="34" charset="0"/>
                <a:ea typeface="Syne" pitchFamily="34" charset="-122"/>
                <a:cs typeface="Syne" pitchFamily="34" charset="-120"/>
              </a:rPr>
              <a:t>Trains the model on historical network traffic.</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94253"/>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Real-time Threat Analysis &amp; Integration</a:t>
            </a:r>
            <a:endParaRPr lang="en-US" sz="4450" dirty="0"/>
          </a:p>
        </p:txBody>
      </p:sp>
      <p:sp>
        <p:nvSpPr>
          <p:cNvPr id="4" name="Shape 1"/>
          <p:cNvSpPr/>
          <p:nvPr/>
        </p:nvSpPr>
        <p:spPr>
          <a:xfrm>
            <a:off x="1048941" y="3160752"/>
            <a:ext cx="30480" cy="4374475"/>
          </a:xfrm>
          <a:prstGeom prst="roundRect">
            <a:avLst>
              <a:gd name="adj" fmla="val 312558"/>
            </a:avLst>
          </a:prstGeom>
          <a:solidFill>
            <a:srgbClr val="6D9121"/>
          </a:solidFill>
          <a:ln/>
        </p:spPr>
      </p:sp>
      <p:sp>
        <p:nvSpPr>
          <p:cNvPr id="5" name="Shape 2"/>
          <p:cNvSpPr/>
          <p:nvPr/>
        </p:nvSpPr>
        <p:spPr>
          <a:xfrm>
            <a:off x="1273612" y="3655814"/>
            <a:ext cx="680442" cy="30480"/>
          </a:xfrm>
          <a:prstGeom prst="roundRect">
            <a:avLst>
              <a:gd name="adj" fmla="val 312558"/>
            </a:avLst>
          </a:prstGeom>
          <a:solidFill>
            <a:srgbClr val="6D9121"/>
          </a:solidFill>
          <a:ln/>
        </p:spPr>
      </p:sp>
      <p:sp>
        <p:nvSpPr>
          <p:cNvPr id="6" name="Shape 3"/>
          <p:cNvSpPr/>
          <p:nvPr/>
        </p:nvSpPr>
        <p:spPr>
          <a:xfrm>
            <a:off x="793790" y="3415903"/>
            <a:ext cx="510302" cy="510302"/>
          </a:xfrm>
          <a:prstGeom prst="roundRect">
            <a:avLst>
              <a:gd name="adj" fmla="val 18669"/>
            </a:avLst>
          </a:prstGeom>
          <a:solidFill>
            <a:srgbClr val="547808"/>
          </a:solidFill>
          <a:ln w="7620">
            <a:solidFill>
              <a:srgbClr val="6D9121"/>
            </a:solidFill>
            <a:prstDash val="solid"/>
          </a:ln>
        </p:spPr>
      </p:sp>
      <p:pic>
        <p:nvPicPr>
          <p:cNvPr id="7" name="Image 1" descr="preencoded.png"/>
          <p:cNvPicPr>
            <a:picLocks noChangeAspect="1"/>
          </p:cNvPicPr>
          <p:nvPr/>
        </p:nvPicPr>
        <p:blipFill>
          <a:blip r:embed="rId4"/>
          <a:stretch>
            <a:fillRect/>
          </a:stretch>
        </p:blipFill>
        <p:spPr>
          <a:xfrm>
            <a:off x="878860" y="3458408"/>
            <a:ext cx="340162" cy="425291"/>
          </a:xfrm>
          <a:prstGeom prst="rect">
            <a:avLst/>
          </a:prstGeom>
        </p:spPr>
      </p:pic>
      <p:sp>
        <p:nvSpPr>
          <p:cNvPr id="8" name="Text 4"/>
          <p:cNvSpPr/>
          <p:nvPr/>
        </p:nvSpPr>
        <p:spPr>
          <a:xfrm>
            <a:off x="2183011" y="338756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FastAPI</a:t>
            </a:r>
            <a:endParaRPr lang="en-US" sz="2200" dirty="0"/>
          </a:p>
        </p:txBody>
      </p:sp>
      <p:sp>
        <p:nvSpPr>
          <p:cNvPr id="9" name="Text 5"/>
          <p:cNvSpPr/>
          <p:nvPr/>
        </p:nvSpPr>
        <p:spPr>
          <a:xfrm>
            <a:off x="2183011" y="3877985"/>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Builds a real-time API for threat detection.</a:t>
            </a:r>
            <a:endParaRPr lang="en-US" sz="1750" dirty="0"/>
          </a:p>
        </p:txBody>
      </p:sp>
      <p:sp>
        <p:nvSpPr>
          <p:cNvPr id="10" name="Shape 6"/>
          <p:cNvSpPr/>
          <p:nvPr/>
        </p:nvSpPr>
        <p:spPr>
          <a:xfrm>
            <a:off x="1273612" y="5189577"/>
            <a:ext cx="680442" cy="30480"/>
          </a:xfrm>
          <a:prstGeom prst="roundRect">
            <a:avLst>
              <a:gd name="adj" fmla="val 312558"/>
            </a:avLst>
          </a:prstGeom>
          <a:solidFill>
            <a:srgbClr val="6D9121"/>
          </a:solidFill>
          <a:ln/>
        </p:spPr>
      </p:sp>
      <p:sp>
        <p:nvSpPr>
          <p:cNvPr id="11" name="Shape 7"/>
          <p:cNvSpPr/>
          <p:nvPr/>
        </p:nvSpPr>
        <p:spPr>
          <a:xfrm>
            <a:off x="793790" y="4949666"/>
            <a:ext cx="510302" cy="510302"/>
          </a:xfrm>
          <a:prstGeom prst="roundRect">
            <a:avLst>
              <a:gd name="adj" fmla="val 18669"/>
            </a:avLst>
          </a:prstGeom>
          <a:solidFill>
            <a:srgbClr val="547808"/>
          </a:solidFill>
          <a:ln w="7620">
            <a:solidFill>
              <a:srgbClr val="6D9121"/>
            </a:solidFill>
            <a:prstDash val="solid"/>
          </a:ln>
        </p:spPr>
      </p:sp>
      <p:pic>
        <p:nvPicPr>
          <p:cNvPr id="12" name="Image 2" descr="preencoded.png"/>
          <p:cNvPicPr>
            <a:picLocks noChangeAspect="1"/>
          </p:cNvPicPr>
          <p:nvPr/>
        </p:nvPicPr>
        <p:blipFill>
          <a:blip r:embed="rId5"/>
          <a:stretch>
            <a:fillRect/>
          </a:stretch>
        </p:blipFill>
        <p:spPr>
          <a:xfrm>
            <a:off x="878860" y="4992172"/>
            <a:ext cx="340162" cy="425291"/>
          </a:xfrm>
          <a:prstGeom prst="rect">
            <a:avLst/>
          </a:prstGeom>
        </p:spPr>
      </p:pic>
      <p:sp>
        <p:nvSpPr>
          <p:cNvPr id="13" name="Text 8"/>
          <p:cNvSpPr/>
          <p:nvPr/>
        </p:nvSpPr>
        <p:spPr>
          <a:xfrm>
            <a:off x="2183011" y="4921329"/>
            <a:ext cx="4596527"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Asyncio &amp; Threading</a:t>
            </a:r>
            <a:endParaRPr lang="en-US" sz="2200" dirty="0"/>
          </a:p>
        </p:txBody>
      </p:sp>
      <p:sp>
        <p:nvSpPr>
          <p:cNvPr id="14" name="Text 9"/>
          <p:cNvSpPr/>
          <p:nvPr/>
        </p:nvSpPr>
        <p:spPr>
          <a:xfrm>
            <a:off x="2183011" y="5411748"/>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Enables parallel processing for high throughput.</a:t>
            </a:r>
            <a:endParaRPr lang="en-US" sz="1750" dirty="0"/>
          </a:p>
        </p:txBody>
      </p:sp>
      <p:sp>
        <p:nvSpPr>
          <p:cNvPr id="15" name="Shape 10"/>
          <p:cNvSpPr/>
          <p:nvPr/>
        </p:nvSpPr>
        <p:spPr>
          <a:xfrm>
            <a:off x="1273612" y="6723340"/>
            <a:ext cx="680442" cy="30480"/>
          </a:xfrm>
          <a:prstGeom prst="roundRect">
            <a:avLst>
              <a:gd name="adj" fmla="val 312558"/>
            </a:avLst>
          </a:prstGeom>
          <a:solidFill>
            <a:srgbClr val="6D9121"/>
          </a:solidFill>
          <a:ln/>
        </p:spPr>
      </p:sp>
      <p:sp>
        <p:nvSpPr>
          <p:cNvPr id="16" name="Shape 11"/>
          <p:cNvSpPr/>
          <p:nvPr/>
        </p:nvSpPr>
        <p:spPr>
          <a:xfrm>
            <a:off x="793790" y="6483429"/>
            <a:ext cx="510302" cy="510302"/>
          </a:xfrm>
          <a:prstGeom prst="roundRect">
            <a:avLst>
              <a:gd name="adj" fmla="val 18669"/>
            </a:avLst>
          </a:prstGeom>
          <a:solidFill>
            <a:srgbClr val="547808"/>
          </a:solidFill>
          <a:ln w="7620">
            <a:solidFill>
              <a:srgbClr val="6D9121"/>
            </a:solidFill>
            <a:prstDash val="solid"/>
          </a:ln>
        </p:spPr>
      </p:sp>
      <p:pic>
        <p:nvPicPr>
          <p:cNvPr id="17" name="Image 3" descr="preencoded.png"/>
          <p:cNvPicPr>
            <a:picLocks noChangeAspect="1"/>
          </p:cNvPicPr>
          <p:nvPr/>
        </p:nvPicPr>
        <p:blipFill>
          <a:blip r:embed="rId6"/>
          <a:stretch>
            <a:fillRect/>
          </a:stretch>
        </p:blipFill>
        <p:spPr>
          <a:xfrm>
            <a:off x="878860" y="6525935"/>
            <a:ext cx="340162" cy="425291"/>
          </a:xfrm>
          <a:prstGeom prst="rect">
            <a:avLst/>
          </a:prstGeom>
        </p:spPr>
      </p:pic>
      <p:sp>
        <p:nvSpPr>
          <p:cNvPr id="18" name="Text 12"/>
          <p:cNvSpPr/>
          <p:nvPr/>
        </p:nvSpPr>
        <p:spPr>
          <a:xfrm>
            <a:off x="2183011" y="64550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Logging</a:t>
            </a:r>
            <a:endParaRPr lang="en-US" sz="2200" dirty="0"/>
          </a:p>
        </p:txBody>
      </p:sp>
      <p:sp>
        <p:nvSpPr>
          <p:cNvPr id="19" name="Text 13"/>
          <p:cNvSpPr/>
          <p:nvPr/>
        </p:nvSpPr>
        <p:spPr>
          <a:xfrm>
            <a:off x="2183011" y="6945511"/>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Maintains detailed logs for auditing and debugging.</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639</Words>
  <Application>Microsoft Office PowerPoint</Application>
  <PresentationFormat>Custom</PresentationFormat>
  <Paragraphs>79</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Syne</vt:lpstr>
      <vt:lpstr>Syne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Aryan Pillai</cp:lastModifiedBy>
  <cp:revision>1</cp:revision>
  <dcterms:created xsi:type="dcterms:W3CDTF">2025-03-27T06:29:41Z</dcterms:created>
  <dcterms:modified xsi:type="dcterms:W3CDTF">2025-03-27T06:30:46Z</dcterms:modified>
</cp:coreProperties>
</file>